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9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99" r:id="rId30"/>
    <p:sldId id="280" r:id="rId31"/>
    <p:sldId id="283" r:id="rId32"/>
    <p:sldId id="281" r:id="rId33"/>
    <p:sldId id="285" r:id="rId34"/>
    <p:sldId id="282" r:id="rId35"/>
    <p:sldId id="300" r:id="rId36"/>
    <p:sldId id="284" r:id="rId37"/>
    <p:sldId id="301" r:id="rId38"/>
    <p:sldId id="302" r:id="rId39"/>
    <p:sldId id="286" r:id="rId40"/>
    <p:sldId id="287" r:id="rId41"/>
    <p:sldId id="303" r:id="rId42"/>
    <p:sldId id="288" r:id="rId43"/>
    <p:sldId id="289" r:id="rId44"/>
    <p:sldId id="290" r:id="rId45"/>
    <p:sldId id="291" r:id="rId46"/>
    <p:sldId id="292" r:id="rId47"/>
    <p:sldId id="277" r:id="rId48"/>
    <p:sldId id="27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4"/>
    <p:restoredTop sz="95259"/>
  </p:normalViewPr>
  <p:slideViewPr>
    <p:cSldViewPr snapToGrid="0" snapToObjects="1">
      <p:cViewPr>
        <p:scale>
          <a:sx n="86" d="100"/>
          <a:sy n="86" d="100"/>
        </p:scale>
        <p:origin x="176" y="37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 dirty="0"/>
            <a:t>Data Pre-Processing</a:t>
          </a:r>
          <a:endParaRPr lang="en-US" dirty="0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 dirty="0"/>
            <a:t>EDA</a:t>
          </a:r>
          <a:endParaRPr lang="en-US" dirty="0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 dirty="0"/>
            <a:t>Showcasing the Graphs</a:t>
          </a:r>
          <a:endParaRPr lang="en-US" dirty="0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B50EC632-40FF-984A-931A-854172DB2EAB}">
      <dgm:prSet/>
      <dgm:spPr/>
      <dgm:t>
        <a:bodyPr/>
        <a:lstStyle/>
        <a:p>
          <a:r>
            <a:rPr lang="en-US" dirty="0"/>
            <a:t>SMART Questions</a:t>
          </a:r>
        </a:p>
      </dgm:t>
    </dgm:pt>
    <dgm:pt modelId="{6555C472-F5E7-5C44-8698-887F7586BFA6}" type="parTrans" cxnId="{C872B614-4C75-7D4F-9843-74B7F10A9B62}">
      <dgm:prSet/>
      <dgm:spPr/>
    </dgm:pt>
    <dgm:pt modelId="{07895A48-88FF-5446-A930-48823BA8D9F2}" type="sibTrans" cxnId="{C872B614-4C75-7D4F-9843-74B7F10A9B62}">
      <dgm:prSet/>
      <dgm:spPr/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5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5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5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5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1E0308A5-7309-2244-85AC-EC3BE9A363B4}" type="pres">
      <dgm:prSet presAssocID="{B50EC632-40FF-984A-931A-854172DB2EAB}" presName="compositeA" presStyleCnt="0"/>
      <dgm:spPr/>
    </dgm:pt>
    <dgm:pt modelId="{E4C23ADA-8445-424B-A82D-DDCD43CFF662}" type="pres">
      <dgm:prSet presAssocID="{B50EC632-40FF-984A-931A-854172DB2EAB}" presName="textA" presStyleLbl="revTx" presStyleIdx="2" presStyleCnt="5">
        <dgm:presLayoutVars>
          <dgm:bulletEnabled val="1"/>
        </dgm:presLayoutVars>
      </dgm:prSet>
      <dgm:spPr/>
    </dgm:pt>
    <dgm:pt modelId="{2F9D233A-C7CC-9149-B292-DEC5FE5062BD}" type="pres">
      <dgm:prSet presAssocID="{B50EC632-40FF-984A-931A-854172DB2EAB}" presName="circleA" presStyleLbl="node1" presStyleIdx="2" presStyleCnt="5"/>
      <dgm:spPr/>
    </dgm:pt>
    <dgm:pt modelId="{B3A4BCDE-A3E9-D046-BF20-EEFCBCF72A29}" type="pres">
      <dgm:prSet presAssocID="{B50EC632-40FF-984A-931A-854172DB2EAB}" presName="spaceA" presStyleCnt="0"/>
      <dgm:spPr/>
    </dgm:pt>
    <dgm:pt modelId="{DD1B2A32-AD27-7548-B903-517B77F29499}" type="pres">
      <dgm:prSet presAssocID="{07895A48-88FF-5446-A930-48823BA8D9F2}" presName="space" presStyleCnt="0"/>
      <dgm:spPr/>
    </dgm:pt>
    <dgm:pt modelId="{3CBE3BB0-97D8-7D4B-BC97-17EABFD753F0}" type="pres">
      <dgm:prSet presAssocID="{87F517BC-E4C9-E848-B58B-050F32A18237}" presName="compositeB" presStyleCnt="0"/>
      <dgm:spPr/>
    </dgm:pt>
    <dgm:pt modelId="{3DB3B384-B386-C54D-AAA5-434D9E8FBFE9}" type="pres">
      <dgm:prSet presAssocID="{87F517BC-E4C9-E848-B58B-050F32A18237}" presName="textB" presStyleLbl="revTx" presStyleIdx="3" presStyleCnt="5">
        <dgm:presLayoutVars>
          <dgm:bulletEnabled val="1"/>
        </dgm:presLayoutVars>
      </dgm:prSet>
      <dgm:spPr/>
    </dgm:pt>
    <dgm:pt modelId="{DED07ECD-C28B-7846-8007-045570DD6661}" type="pres">
      <dgm:prSet presAssocID="{87F517BC-E4C9-E848-B58B-050F32A18237}" presName="circleB" presStyleLbl="node1" presStyleIdx="3" presStyleCnt="5"/>
      <dgm:spPr/>
    </dgm:pt>
    <dgm:pt modelId="{1460F067-7C75-2B48-84D8-2C62585C299D}" type="pres">
      <dgm:prSet presAssocID="{87F517BC-E4C9-E848-B58B-050F32A18237}" presName="spaceB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39D1D736-6F11-FB49-BFD0-D92E9643058A}" type="pres">
      <dgm:prSet presAssocID="{ACB4FE2A-4417-A041-9F4B-B2DECF2D2AB6}" presName="compositeA" presStyleCnt="0"/>
      <dgm:spPr/>
    </dgm:pt>
    <dgm:pt modelId="{ED7ADFC2-D4FA-DA47-856D-318DB5F7CA60}" type="pres">
      <dgm:prSet presAssocID="{ACB4FE2A-4417-A041-9F4B-B2DECF2D2AB6}" presName="textA" presStyleLbl="revTx" presStyleIdx="4" presStyleCnt="5">
        <dgm:presLayoutVars>
          <dgm:bulletEnabled val="1"/>
        </dgm:presLayoutVars>
      </dgm:prSet>
      <dgm:spPr/>
    </dgm:pt>
    <dgm:pt modelId="{2DF28595-7B83-434D-9847-FBD7243DAA2C}" type="pres">
      <dgm:prSet presAssocID="{ACB4FE2A-4417-A041-9F4B-B2DECF2D2AB6}" presName="circleA" presStyleLbl="node1" presStyleIdx="4" presStyleCnt="5"/>
      <dgm:spPr/>
    </dgm:pt>
    <dgm:pt modelId="{447EA50C-C7BF-FF44-B10D-A1988D7689B0}" type="pres">
      <dgm:prSet presAssocID="{ACB4FE2A-4417-A041-9F4B-B2DECF2D2AB6}" presName="spaceA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2B290E09-577D-7E43-BB9F-F2754201A407}" type="presOf" srcId="{D7191568-026A-0544-9EFC-6F4AB020A21C}" destId="{3DB3B384-B386-C54D-AAA5-434D9E8FBFE9}" srcOrd="0" destOrd="1" presId="urn:microsoft.com/office/officeart/2005/8/layout/hProcess11"/>
    <dgm:cxn modelId="{C872B614-4C75-7D4F-9843-74B7F10A9B62}" srcId="{46C63371-BD69-2445-8B8E-D82E29711283}" destId="{B50EC632-40FF-984A-931A-854172DB2EAB}" srcOrd="2" destOrd="0" parTransId="{6555C472-F5E7-5C44-8698-887F7586BFA6}" sibTransId="{07895A48-88FF-5446-A930-48823BA8D9F2}"/>
    <dgm:cxn modelId="{6E01AF22-E39B-9841-8992-FC9621551B14}" srcId="{46C63371-BD69-2445-8B8E-D82E29711283}" destId="{87F517BC-E4C9-E848-B58B-050F32A18237}" srcOrd="3" destOrd="0" parTransId="{3F16C6BC-564C-FF47-8A75-34AF7C35B212}" sibTransId="{872A41E2-145B-284B-BB49-0C6E8EE32517}"/>
    <dgm:cxn modelId="{99659F33-4F53-6943-85D5-49AD5DFA5D51}" type="presOf" srcId="{B50EC632-40FF-984A-931A-854172DB2EAB}" destId="{E4C23ADA-8445-424B-A82D-DDCD43CFF662}" srcOrd="0" destOrd="0" presId="urn:microsoft.com/office/officeart/2005/8/layout/hProcess11"/>
    <dgm:cxn modelId="{1D20F74A-25A4-AB45-B130-55B04CF58854}" type="presOf" srcId="{87F517BC-E4C9-E848-B58B-050F32A18237}" destId="{3DB3B384-B386-C54D-AAA5-434D9E8FBFE9}" srcOrd="0" destOrd="0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27A248D1-2F38-CC4C-87A1-FAB3B949182F}" type="presOf" srcId="{EAD21F31-EE11-CA43-9BB3-965394BDD211}" destId="{3DB3B384-B386-C54D-AAA5-434D9E8FBFE9}" srcOrd="0" destOrd="2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67EFE5F0-AA74-E244-B820-7EFA8C644818}" type="presOf" srcId="{ACB4FE2A-4417-A041-9F4B-B2DECF2D2AB6}" destId="{ED7ADFC2-D4FA-DA47-856D-318DB5F7CA60}" srcOrd="0" destOrd="0" presId="urn:microsoft.com/office/officeart/2005/8/layout/hProcess11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A11BA5FF-F266-CC49-A432-C70C41E2F862}" type="presParOf" srcId="{644424A8-D3B9-E741-8831-18E4BA3FF62C}" destId="{1E0308A5-7309-2244-85AC-EC3BE9A363B4}" srcOrd="4" destOrd="0" presId="urn:microsoft.com/office/officeart/2005/8/layout/hProcess11"/>
    <dgm:cxn modelId="{52285848-E8A1-484F-8EBF-050F180C6D6A}" type="presParOf" srcId="{1E0308A5-7309-2244-85AC-EC3BE9A363B4}" destId="{E4C23ADA-8445-424B-A82D-DDCD43CFF662}" srcOrd="0" destOrd="0" presId="urn:microsoft.com/office/officeart/2005/8/layout/hProcess11"/>
    <dgm:cxn modelId="{4D0455BD-8568-354E-A361-92694A65A05B}" type="presParOf" srcId="{1E0308A5-7309-2244-85AC-EC3BE9A363B4}" destId="{2F9D233A-C7CC-9149-B292-DEC5FE5062BD}" srcOrd="1" destOrd="0" presId="urn:microsoft.com/office/officeart/2005/8/layout/hProcess11"/>
    <dgm:cxn modelId="{6E70DB1F-8363-4A44-B7B3-7061AA86B97E}" type="presParOf" srcId="{1E0308A5-7309-2244-85AC-EC3BE9A363B4}" destId="{B3A4BCDE-A3E9-D046-BF20-EEFCBCF72A29}" srcOrd="2" destOrd="0" presId="urn:microsoft.com/office/officeart/2005/8/layout/hProcess11"/>
    <dgm:cxn modelId="{9BB4C93C-910F-4942-9FFF-47D4886A186E}" type="presParOf" srcId="{644424A8-D3B9-E741-8831-18E4BA3FF62C}" destId="{DD1B2A32-AD27-7548-B903-517B77F29499}" srcOrd="5" destOrd="0" presId="urn:microsoft.com/office/officeart/2005/8/layout/hProcess11"/>
    <dgm:cxn modelId="{DDEFA329-BE3B-A24F-A69D-576B98D8F287}" type="presParOf" srcId="{644424A8-D3B9-E741-8831-18E4BA3FF62C}" destId="{3CBE3BB0-97D8-7D4B-BC97-17EABFD753F0}" srcOrd="6" destOrd="0" presId="urn:microsoft.com/office/officeart/2005/8/layout/hProcess11"/>
    <dgm:cxn modelId="{61CA1348-3C1A-F64A-AA07-18DA48FC2C56}" type="presParOf" srcId="{3CBE3BB0-97D8-7D4B-BC97-17EABFD753F0}" destId="{3DB3B384-B386-C54D-AAA5-434D9E8FBFE9}" srcOrd="0" destOrd="0" presId="urn:microsoft.com/office/officeart/2005/8/layout/hProcess11"/>
    <dgm:cxn modelId="{729B77BA-7600-EE4F-AE44-3064CDE6E0F7}" type="presParOf" srcId="{3CBE3BB0-97D8-7D4B-BC97-17EABFD753F0}" destId="{DED07ECD-C28B-7846-8007-045570DD6661}" srcOrd="1" destOrd="0" presId="urn:microsoft.com/office/officeart/2005/8/layout/hProcess11"/>
    <dgm:cxn modelId="{8665272D-4361-2349-8D2C-64735CDF49F4}" type="presParOf" srcId="{3CBE3BB0-97D8-7D4B-BC97-17EABFD753F0}" destId="{1460F067-7C75-2B48-84D8-2C62585C299D}" srcOrd="2" destOrd="0" presId="urn:microsoft.com/office/officeart/2005/8/layout/hProcess11"/>
    <dgm:cxn modelId="{93C286E2-E030-7249-B2FA-0609A5CADB24}" type="presParOf" srcId="{644424A8-D3B9-E741-8831-18E4BA3FF62C}" destId="{F6F96CB0-4521-1440-BC67-3DD1C288AE86}" srcOrd="7" destOrd="0" presId="urn:microsoft.com/office/officeart/2005/8/layout/hProcess11"/>
    <dgm:cxn modelId="{6355CBD4-9294-A647-8B16-F5EF616F42E5}" type="presParOf" srcId="{644424A8-D3B9-E741-8831-18E4BA3FF62C}" destId="{39D1D736-6F11-FB49-BFD0-D92E9643058A}" srcOrd="8" destOrd="0" presId="urn:microsoft.com/office/officeart/2005/8/layout/hProcess11"/>
    <dgm:cxn modelId="{4334DBDC-AE42-A346-80C6-578375A372CD}" type="presParOf" srcId="{39D1D736-6F11-FB49-BFD0-D92E9643058A}" destId="{ED7ADFC2-D4FA-DA47-856D-318DB5F7CA60}" srcOrd="0" destOrd="0" presId="urn:microsoft.com/office/officeart/2005/8/layout/hProcess11"/>
    <dgm:cxn modelId="{F3A0E953-1632-A449-A4EE-4B4FE0135E62}" type="presParOf" srcId="{39D1D736-6F11-FB49-BFD0-D92E9643058A}" destId="{2DF28595-7B83-434D-9847-FBD7243DAA2C}" srcOrd="1" destOrd="0" presId="urn:microsoft.com/office/officeart/2005/8/layout/hProcess11"/>
    <dgm:cxn modelId="{440C2A53-1A16-CA4E-97E8-145E3A575837}" type="presParOf" srcId="{39D1D736-6F11-FB49-BFD0-D92E9643058A}" destId="{447EA50C-C7BF-FF44-B10D-A1988D7689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600" b="0" i="0" dirty="0" err="1">
              <a:latin typeface="Times" pitchFamily="2" charset="0"/>
            </a:rPr>
            <a:t>year_produced</a:t>
          </a:r>
          <a:endParaRPr lang="en-US" sz="16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 sz="1600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 sz="1600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Manufacture_name</a:t>
          </a:r>
          <a:endParaRPr lang="en-US" sz="16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 sz="1600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 sz="1600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odometer_value</a:t>
          </a:r>
          <a:endParaRPr lang="en-US" sz="16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 sz="1600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 sz="1600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color</a:t>
          </a:r>
          <a:endParaRPr lang="en-US" sz="16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 sz="1600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 sz="1600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transmission</a:t>
          </a:r>
          <a:endParaRPr lang="en-US" sz="16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 sz="1600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 sz="1600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engine_type</a:t>
          </a:r>
          <a:endParaRPr lang="en-US" sz="16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 sz="1600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 sz="1600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engine_capacity</a:t>
          </a:r>
          <a:endParaRPr lang="en-US" sz="16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 sz="1600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 sz="1600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body_type</a:t>
          </a:r>
          <a:endParaRPr lang="en-US" sz="16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 sz="1600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 sz="1600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245241" custScaleY="109322" custRadScaleRad="94742" custRadScaleInc="24082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71935" custScaleY="142356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159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Introducing the Topic </a:t>
          </a:r>
          <a:endParaRPr lang="en-US" sz="1800" kern="1200"/>
        </a:p>
      </dsp:txBody>
      <dsp:txXfrm>
        <a:off x="4159" y="0"/>
        <a:ext cx="1818408" cy="1389803"/>
      </dsp:txXfrm>
    </dsp:sp>
    <dsp:sp modelId="{22AE193A-C820-D445-9723-8475F0C12CE8}">
      <dsp:nvSpPr>
        <dsp:cNvPr id="0" name=""/>
        <dsp:cNvSpPr/>
      </dsp:nvSpPr>
      <dsp:spPr>
        <a:xfrm>
          <a:off x="73963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1913487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Data Pre-Processing</a:t>
          </a:r>
          <a:endParaRPr lang="en-US" sz="1800" kern="1200" dirty="0"/>
        </a:p>
      </dsp:txBody>
      <dsp:txXfrm>
        <a:off x="1913487" y="2084704"/>
        <a:ext cx="1818408" cy="1389803"/>
      </dsp:txXfrm>
    </dsp:sp>
    <dsp:sp modelId="{A10C8383-EA0D-384E-8082-74774A9DAB2D}">
      <dsp:nvSpPr>
        <dsp:cNvPr id="0" name=""/>
        <dsp:cNvSpPr/>
      </dsp:nvSpPr>
      <dsp:spPr>
        <a:xfrm>
          <a:off x="264896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3ADA-8445-424B-A82D-DDCD43CFF662}">
      <dsp:nvSpPr>
        <dsp:cNvPr id="0" name=""/>
        <dsp:cNvSpPr/>
      </dsp:nvSpPr>
      <dsp:spPr>
        <a:xfrm>
          <a:off x="3822815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Questions</a:t>
          </a:r>
        </a:p>
      </dsp:txBody>
      <dsp:txXfrm>
        <a:off x="3822815" y="0"/>
        <a:ext cx="1818408" cy="1389803"/>
      </dsp:txXfrm>
    </dsp:sp>
    <dsp:sp modelId="{2F9D233A-C7CC-9149-B292-DEC5FE5062BD}">
      <dsp:nvSpPr>
        <dsp:cNvPr id="0" name=""/>
        <dsp:cNvSpPr/>
      </dsp:nvSpPr>
      <dsp:spPr>
        <a:xfrm>
          <a:off x="455829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B384-B386-C54D-AAA5-434D9E8FBFE9}">
      <dsp:nvSpPr>
        <dsp:cNvPr id="0" name=""/>
        <dsp:cNvSpPr/>
      </dsp:nvSpPr>
      <dsp:spPr>
        <a:xfrm>
          <a:off x="5732144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EDA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Showcasing the Graphs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Hypothesis Testing</a:t>
          </a:r>
          <a:endParaRPr lang="en-US" sz="1400" kern="1200"/>
        </a:p>
      </dsp:txBody>
      <dsp:txXfrm>
        <a:off x="5732144" y="2084704"/>
        <a:ext cx="1818408" cy="1389803"/>
      </dsp:txXfrm>
    </dsp:sp>
    <dsp:sp modelId="{DED07ECD-C28B-7846-8007-045570DD6661}">
      <dsp:nvSpPr>
        <dsp:cNvPr id="0" name=""/>
        <dsp:cNvSpPr/>
      </dsp:nvSpPr>
      <dsp:spPr>
        <a:xfrm>
          <a:off x="646762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ADFC2-D4FA-DA47-856D-318DB5F7CA60}">
      <dsp:nvSpPr>
        <dsp:cNvPr id="0" name=""/>
        <dsp:cNvSpPr/>
      </dsp:nvSpPr>
      <dsp:spPr>
        <a:xfrm>
          <a:off x="7641472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Questions</a:t>
          </a:r>
          <a:endParaRPr lang="en-US" sz="1800" kern="1200"/>
        </a:p>
      </dsp:txBody>
      <dsp:txXfrm>
        <a:off x="7641472" y="0"/>
        <a:ext cx="1818408" cy="1389803"/>
      </dsp:txXfrm>
    </dsp:sp>
    <dsp:sp modelId="{2DF28595-7B83-434D-9847-FBD7243DAA2C}">
      <dsp:nvSpPr>
        <dsp:cNvPr id="0" name=""/>
        <dsp:cNvSpPr/>
      </dsp:nvSpPr>
      <dsp:spPr>
        <a:xfrm>
          <a:off x="837695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232"/>
          <a:ext cx="4389543" cy="26635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03" y="77235"/>
        <a:ext cx="4363537" cy="240352"/>
      </dsp:txXfrm>
    </dsp:sp>
    <dsp:sp modelId="{B3228649-77FA-E241-8F03-1C0FDDF8C21D}">
      <dsp:nvSpPr>
        <dsp:cNvPr id="0" name=""/>
        <dsp:cNvSpPr/>
      </dsp:nvSpPr>
      <dsp:spPr>
        <a:xfrm>
          <a:off x="0" y="340370"/>
          <a:ext cx="4389543" cy="3239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12" y="356182"/>
        <a:ext cx="4357919" cy="292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04317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" pitchFamily="2" charset="0"/>
            </a:rPr>
            <a:t>year_produced</a:t>
          </a:r>
          <a:endParaRPr lang="en-US" sz="1600" kern="1200" dirty="0">
            <a:latin typeface="Times" pitchFamily="2" charset="0"/>
          </a:endParaRPr>
        </a:p>
      </dsp:txBody>
      <dsp:txXfrm>
        <a:off x="4933378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161074" y="72860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246811" y="370392"/>
              </a:moveTo>
              <a:arcTo wR="2066336" hR="2066336" stAng="18290409" swAng="7589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5999919" y="746343"/>
          <a:ext cx="2246071" cy="650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Manufacture_name</a:t>
          </a:r>
          <a:endParaRPr lang="en-US" sz="1600" kern="1200" dirty="0">
            <a:latin typeface="Times" pitchFamily="2" charset="0"/>
          </a:endParaRPr>
        </a:p>
      </dsp:txBody>
      <dsp:txXfrm>
        <a:off x="6031689" y="778113"/>
        <a:ext cx="2182531" cy="587265"/>
      </dsp:txXfrm>
    </dsp:sp>
    <dsp:sp modelId="{2E502FCD-DD27-C444-B90B-0DA507161C3E}">
      <dsp:nvSpPr>
        <dsp:cNvPr id="0" name=""/>
        <dsp:cNvSpPr/>
      </dsp:nvSpPr>
      <dsp:spPr>
        <a:xfrm>
          <a:off x="3742607" y="701418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17125" y="700759"/>
              </a:moveTo>
              <a:arcTo wR="2066336" hR="2066336" stAng="19118030" swAng="10989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6964183" y="1964872"/>
          <a:ext cx="1574689" cy="8474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odometer_value</a:t>
          </a:r>
          <a:endParaRPr lang="en-US" sz="1600" kern="1200" dirty="0">
            <a:latin typeface="Times" pitchFamily="2" charset="0"/>
          </a:endParaRPr>
        </a:p>
      </dsp:txBody>
      <dsp:txXfrm>
        <a:off x="7005553" y="2006242"/>
        <a:ext cx="1491949" cy="764720"/>
      </dsp:txXfrm>
    </dsp:sp>
    <dsp:sp modelId="{CB79A6B6-2C26-114B-B7FF-0057D1E91481}">
      <dsp:nvSpPr>
        <dsp:cNvPr id="0" name=""/>
        <dsp:cNvSpPr/>
      </dsp:nvSpPr>
      <dsp:spPr>
        <a:xfrm>
          <a:off x="3635832" y="23226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65803" y="2587758"/>
              </a:moveTo>
              <a:arcTo wR="2066336" hR="2066336" stAng="876965" swAng="13036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65738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color</a:t>
          </a:r>
          <a:endParaRPr lang="en-US" sz="1600" kern="1200">
            <a:latin typeface="Times" pitchFamily="2" charset="0"/>
          </a:endParaRPr>
        </a:p>
      </dsp:txBody>
      <dsp:txXfrm>
        <a:off x="668644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042736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transmission</a:t>
          </a:r>
          <a:endParaRPr lang="en-US" sz="1600" kern="1200" dirty="0">
            <a:latin typeface="Times" pitchFamily="2" charset="0"/>
          </a:endParaRPr>
        </a:p>
      </dsp:txBody>
      <dsp:txXfrm>
        <a:off x="5071797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498459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engine_type</a:t>
          </a:r>
          <a:endParaRPr lang="en-US" sz="1600" kern="1200" dirty="0">
            <a:latin typeface="Times" pitchFamily="2" charset="0"/>
          </a:endParaRPr>
        </a:p>
      </dsp:txBody>
      <dsp:txXfrm>
        <a:off x="3527520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894480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engine_capacity</a:t>
          </a:r>
          <a:endParaRPr lang="en-US" sz="1600" kern="1200" dirty="0">
            <a:latin typeface="Times" pitchFamily="2" charset="0"/>
          </a:endParaRPr>
        </a:p>
      </dsp:txBody>
      <dsp:txXfrm>
        <a:off x="2923541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22293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body_type</a:t>
          </a:r>
          <a:endParaRPr lang="en-US" sz="1600" kern="1200" dirty="0">
            <a:latin typeface="Times" pitchFamily="2" charset="0"/>
          </a:endParaRPr>
        </a:p>
      </dsp:txBody>
      <dsp:txXfrm>
        <a:off x="3651354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F124-D378-714A-8A7E-E9B67EB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Oriented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94916-040D-8A4F-B611-26BAEA1FA11D}"/>
              </a:ext>
            </a:extLst>
          </p:cNvPr>
          <p:cNvSpPr/>
          <p:nvPr/>
        </p:nvSpPr>
        <p:spPr>
          <a:xfrm>
            <a:off x="1669228" y="2458387"/>
            <a:ext cx="8869680" cy="1188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the final modeling analysis be completed by December, 7th with the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3227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61042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862047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46CB8AB-0088-D64F-8884-DEC6D1FC26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55077-D631-884C-83A4-FD64ADA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54" y="1374078"/>
            <a:ext cx="8249628" cy="4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C8BEF96-5570-C647-B00D-75F4442AC3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4B5547-94E3-C04B-A36D-7F4B47E2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Data Normality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744B-D50B-CB48-88A4-C44A46FA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4"/>
          <a:stretch/>
        </p:blipFill>
        <p:spPr>
          <a:xfrm>
            <a:off x="584617" y="1557867"/>
            <a:ext cx="10103370" cy="4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1B8EF-CCF0-2D48-B77A-4A2CE7D1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</a:t>
            </a:r>
          </a:p>
        </p:txBody>
      </p:sp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C41D-ADE6-914F-9FC2-8E90AFEB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25" y="1702425"/>
            <a:ext cx="6830086" cy="2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56D8118-F356-E745-9DBA-6E354B9A4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Continuous Variable – Generalized Additive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CABA-95EE-2844-88E6-86339CB8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10" y="1557867"/>
            <a:ext cx="7910916" cy="48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CF09-5DFD-5547-B0D4-EF30A4D1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7867"/>
            <a:ext cx="10515600" cy="347450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lm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(formula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price_normal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~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odometer_value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year_produced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2) + sin(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engine_capacity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number_of_photos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up_counter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manufacturer_name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color + transmission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engine_fuel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body_type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has_warranty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state + drivetrain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is_exchangeable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state, data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df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standard error: 2.2 on 38426 degrees of freedom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R-squared:  0.883, Adjusted R-squared:  0.883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F-statistic: 3.1e+03 on 94 and 38426 DF,  p-value: &lt;2e-16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BF6D9-EC43-5149-9A9B-6EEE664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153517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B9D97-A7E2-6C4E-88F4-0DB2131D7CB7}"/>
              </a:ext>
            </a:extLst>
          </p:cNvPr>
          <p:cNvSpPr/>
          <p:nvPr/>
        </p:nvSpPr>
        <p:spPr>
          <a:xfrm>
            <a:off x="1918741" y="1930702"/>
            <a:ext cx="7824866" cy="3465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lm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(formula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price_normal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~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odometer_value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*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year_produced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2) + sin(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engine_capacity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 +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number_of_photos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2)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up_counter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manufacturer_name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color + transmission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engine_fuel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body_type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has_warranty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state + drivetrain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is_exchangeable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state, data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df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Residual standard error: 2.19 on 38424 degrees of freedom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Multiple R-squared:  0.885, Adjusted R-squared:  0.885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F-statistic: 3.09e+03 on 96 and 38424 DF,  p-value: &lt;2e-16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3F926BB3-3CD3-F344-987F-BC9D481EE7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E283FF-1BEA-5947-8890-47DE0077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25763-DB81-E94A-97EC-7AF2C9AD0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95"/>
          <a:stretch/>
        </p:blipFill>
        <p:spPr>
          <a:xfrm>
            <a:off x="1905045" y="1797709"/>
            <a:ext cx="7828423" cy="42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A5D5F37D-CC5F-8E41-BD90-79AB93286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417CCF-6071-154F-A640-7030250C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0EC49-764E-324F-BB79-6C389275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1795645"/>
            <a:ext cx="9193967" cy="45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1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F416747-A1C2-B240-9F50-55C380937F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6748-7929-5647-A52C-BA52C901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1314281"/>
            <a:ext cx="8182026" cy="5049478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E219141-9F15-4749-AAD9-E93679C08F00}"/>
              </a:ext>
            </a:extLst>
          </p:cNvPr>
          <p:cNvSpPr/>
          <p:nvPr/>
        </p:nvSpPr>
        <p:spPr>
          <a:xfrm>
            <a:off x="8379502" y="1948721"/>
            <a:ext cx="914400" cy="2966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2365166-AEC1-7946-9BC0-BE27B3DB7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353D-C956-7241-8A15-C18A26E9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37" y="1557867"/>
            <a:ext cx="8041662" cy="49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5824401F-268A-1646-9CDD-E7E20E66A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AB14D8-6EBB-714C-9881-6B437D32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D8AB-6B00-1A47-A57D-021CB60F0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8" y="1275867"/>
            <a:ext cx="5214879" cy="53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64249-3A7E-A64F-B889-A41F0D985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826</Words>
  <Application>Microsoft Macintosh PowerPoint</Application>
  <PresentationFormat>Widescreen</PresentationFormat>
  <Paragraphs>142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Time Oriented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Transform the Data Normality</vt:lpstr>
      <vt:lpstr>Normalizing the Target Variable</vt:lpstr>
      <vt:lpstr>Outlier Checking</vt:lpstr>
      <vt:lpstr>4 Models</vt:lpstr>
      <vt:lpstr>1st Base Model</vt:lpstr>
      <vt:lpstr>2nd Model Polynomial Term for Continuous Variable – Generalized Additive Model</vt:lpstr>
      <vt:lpstr>Polynomial</vt:lpstr>
      <vt:lpstr>3rd  Model Both Interaction Terms</vt:lpstr>
      <vt:lpstr>3rd  Model Both Interaction Terms</vt:lpstr>
      <vt:lpstr>3rd  Model Both Interaction Terms</vt:lpstr>
      <vt:lpstr>Partial Least Square Model</vt:lpstr>
      <vt:lpstr>Partial Least Square Model</vt:lpstr>
      <vt:lpstr>Final Coefficient</vt:lpstr>
      <vt:lpstr>Rich and 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61</cp:revision>
  <dcterms:created xsi:type="dcterms:W3CDTF">2020-03-10T16:22:03Z</dcterms:created>
  <dcterms:modified xsi:type="dcterms:W3CDTF">2021-12-07T23:33:45Z</dcterms:modified>
</cp:coreProperties>
</file>